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ygada 1918" panose="020B0604020202020204" charset="0"/>
      <p:regular r:id="rId13"/>
    </p:embeddedFont>
    <p:embeddedFont>
      <p:font typeface="Brygada 1918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936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Shopping Behavior Analysis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762750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Business 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381142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Increase Subscription Adoption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Offer exclusive benefits.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449484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Focus on High-Performing Categories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Prioritize Clothing &amp; Accessories.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407039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Optimize Marketing by Age Group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Target Young Adult &amp; Middle-Aged segments.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331803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Reward repeat buyers.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74367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Balance sales with margin control.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40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Exploring customer shopping patterns from 3,900 purchases to inform strategic business decisions.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62118"/>
            <a:ext cx="6407944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28224" y="289655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26C3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083600"/>
            <a:ext cx="306110" cy="30611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8224" y="380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Spending Habits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29422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Identify key purchasing trends.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662118"/>
            <a:ext cx="6408063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62982" y="289655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792E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0148" y="3083600"/>
            <a:ext cx="306110" cy="30611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62982" y="380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Segmentation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662982" y="429422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Understand customer groups.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793790" y="5118378"/>
            <a:ext cx="6407944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1028224" y="53528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8AF3B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539859"/>
            <a:ext cx="306110" cy="30611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28224" y="6260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Product Preferences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1028224" y="6750487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Pinpoint popular items.</a:t>
            </a:r>
            <a:endParaRPr lang="en-US" sz="1750" dirty="0"/>
          </a:p>
        </p:txBody>
      </p:sp>
      <p:sp>
        <p:nvSpPr>
          <p:cNvPr id="19" name="Shape 14"/>
          <p:cNvSpPr/>
          <p:nvPr/>
        </p:nvSpPr>
        <p:spPr>
          <a:xfrm>
            <a:off x="7428548" y="5118378"/>
            <a:ext cx="6408063" cy="2229445"/>
          </a:xfrm>
          <a:prstGeom prst="roundRect">
            <a:avLst>
              <a:gd name="adj" fmla="val 15261"/>
            </a:avLst>
          </a:prstGeom>
          <a:solidFill>
            <a:srgbClr val="626C3B"/>
          </a:solidFill>
          <a:ln w="7620">
            <a:solidFill>
              <a:srgbClr val="CC914D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62982" y="535281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C914D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539859"/>
            <a:ext cx="306110" cy="30611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62982" y="6260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Subscription Trends</a:t>
            </a:r>
            <a:endParaRPr lang="en-US" sz="2200" dirty="0"/>
          </a:p>
        </p:txBody>
      </p:sp>
      <p:sp>
        <p:nvSpPr>
          <p:cNvPr id="23" name="Text 17"/>
          <p:cNvSpPr/>
          <p:nvPr/>
        </p:nvSpPr>
        <p:spPr>
          <a:xfrm>
            <a:off x="7662982" y="675048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Analyze recurring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76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5176242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6" name="Shape 3"/>
          <p:cNvSpPr/>
          <p:nvPr/>
        </p:nvSpPr>
        <p:spPr>
          <a:xfrm>
            <a:off x="2551688" y="486656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2755761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51084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Volume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51084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3,900 rows, 18 columns of transactional data.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6962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</p:sp>
      <p:sp>
        <p:nvSpPr>
          <p:cNvPr id="11" name="Shape 8"/>
          <p:cNvSpPr/>
          <p:nvPr/>
        </p:nvSpPr>
        <p:spPr>
          <a:xfrm>
            <a:off x="5216962" y="5176242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2" name="Shape 9"/>
          <p:cNvSpPr/>
          <p:nvPr/>
        </p:nvSpPr>
        <p:spPr>
          <a:xfrm>
            <a:off x="6974860" y="486656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792E"/>
          </a:solidFill>
          <a:ln/>
        </p:spPr>
      </p:sp>
      <p:sp>
        <p:nvSpPr>
          <p:cNvPr id="13" name="Text 10"/>
          <p:cNvSpPr/>
          <p:nvPr/>
        </p:nvSpPr>
        <p:spPr>
          <a:xfrm>
            <a:off x="7178933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5474256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5474256" y="626411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Demographics, purchase details, shopping behavior.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9640133" y="5206722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6EBD4"/>
          </a:solidFill>
          <a:ln/>
        </p:spPr>
      </p:sp>
      <p:sp>
        <p:nvSpPr>
          <p:cNvPr id="17" name="Shape 14"/>
          <p:cNvSpPr/>
          <p:nvPr/>
        </p:nvSpPr>
        <p:spPr>
          <a:xfrm>
            <a:off x="9640133" y="5176242"/>
            <a:ext cx="4196358" cy="121920"/>
          </a:xfrm>
          <a:prstGeom prst="roundRect">
            <a:avLst>
              <a:gd name="adj" fmla="val 279070"/>
            </a:avLst>
          </a:prstGeom>
          <a:solidFill>
            <a:srgbClr val="E8AF3B"/>
          </a:solidFill>
          <a:ln/>
        </p:spPr>
      </p:sp>
      <p:sp>
        <p:nvSpPr>
          <p:cNvPr id="18" name="Shape 15"/>
          <p:cNvSpPr/>
          <p:nvPr/>
        </p:nvSpPr>
        <p:spPr>
          <a:xfrm>
            <a:off x="11398032" y="486656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8AF3B"/>
          </a:solidFill>
          <a:ln/>
        </p:spPr>
      </p:sp>
      <p:sp>
        <p:nvSpPr>
          <p:cNvPr id="19" name="Text 16"/>
          <p:cNvSpPr/>
          <p:nvPr/>
        </p:nvSpPr>
        <p:spPr>
          <a:xfrm>
            <a:off x="11602105" y="503670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9897427" y="57736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9897427" y="626411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37 values in Review Rating column.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958"/>
            <a:ext cx="93047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93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Data preparation and cleaning using Pandas.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512463"/>
            <a:ext cx="4196358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686770"/>
            <a:ext cx="37082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Imported dataset, checked structure and summary statistics.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512463"/>
            <a:ext cx="4196358" cy="30480"/>
          </a:xfrm>
          <a:prstGeom prst="rect">
            <a:avLst/>
          </a:prstGeom>
          <a:solidFill>
            <a:srgbClr val="83792E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686770"/>
            <a:ext cx="3053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17718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Imputed Review Rating with median by category.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1574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512463"/>
            <a:ext cx="4196358" cy="30480"/>
          </a:xfrm>
          <a:prstGeom prst="rect">
            <a:avLst/>
          </a:prstGeom>
          <a:solidFill>
            <a:srgbClr val="E8AF3B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686770"/>
            <a:ext cx="33155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17718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Renamed columns to snake_case.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CC914D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 Light" pitchFamily="34" charset="0"/>
                <a:ea typeface="Brygada 1918 Light" pitchFamily="34" charset="-122"/>
                <a:cs typeface="Brygada 1918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2837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Loaded cleaned data into MySQL.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8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Data Analysis (SQL)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69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Structured analysis in MySQL for business insights.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75052"/>
            <a:ext cx="7556421" cy="3346371"/>
          </a:xfrm>
          <a:prstGeom prst="roundRect">
            <a:avLst>
              <a:gd name="adj" fmla="val 10167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282672"/>
            <a:ext cx="3770590" cy="2024182"/>
          </a:xfrm>
          <a:prstGeom prst="roundRect">
            <a:avLst>
              <a:gd name="adj" fmla="val 16809"/>
            </a:avLst>
          </a:prstGeom>
          <a:solidFill>
            <a:srgbClr val="626C3B"/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35094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514624" y="3999905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Male: $157,890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514624" y="4498896"/>
            <a:ext cx="33169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Female: $75,191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0058400" y="3282672"/>
            <a:ext cx="3770590" cy="2024182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11" name="Shape 8"/>
          <p:cNvSpPr/>
          <p:nvPr/>
        </p:nvSpPr>
        <p:spPr>
          <a:xfrm>
            <a:off x="10058400" y="3282672"/>
            <a:ext cx="30480" cy="2024182"/>
          </a:xfrm>
          <a:prstGeom prst="roundRect">
            <a:avLst>
              <a:gd name="adj" fmla="val 1116279"/>
            </a:avLst>
          </a:prstGeom>
          <a:solidFill>
            <a:srgbClr val="9C9247"/>
          </a:solidFill>
          <a:ln/>
        </p:spPr>
      </p:sp>
      <p:sp>
        <p:nvSpPr>
          <p:cNvPr id="12" name="Text 9"/>
          <p:cNvSpPr/>
          <p:nvPr/>
        </p:nvSpPr>
        <p:spPr>
          <a:xfrm>
            <a:off x="10285214" y="3509486"/>
            <a:ext cx="331696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85214" y="4354235"/>
            <a:ext cx="331696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Identified customers spending above average with discounts.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306854"/>
            <a:ext cx="7541181" cy="1306949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15" name="Shape 12"/>
          <p:cNvSpPr/>
          <p:nvPr/>
        </p:nvSpPr>
        <p:spPr>
          <a:xfrm>
            <a:off x="6287810" y="5306854"/>
            <a:ext cx="7541181" cy="30480"/>
          </a:xfrm>
          <a:prstGeom prst="roundRect">
            <a:avLst>
              <a:gd name="adj" fmla="val 1116279"/>
            </a:avLst>
          </a:prstGeom>
          <a:solidFill>
            <a:srgbClr val="CE9521"/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5533668"/>
            <a:ext cx="3305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514624" y="602408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Gloves, Sandals, Boots, Hat, Skirt.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6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Insights: Shipping &amp; Subscriptions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13353"/>
            <a:ext cx="7556421" cy="1866900"/>
          </a:xfrm>
          <a:prstGeom prst="roundRect">
            <a:avLst>
              <a:gd name="adj" fmla="val 7837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3013353"/>
            <a:ext cx="121920" cy="1866900"/>
          </a:xfrm>
          <a:prstGeom prst="roundRect">
            <a:avLst>
              <a:gd name="adj" fmla="val 279070"/>
            </a:avLst>
          </a:prstGeom>
          <a:solidFill>
            <a:srgbClr val="626C3B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3270647"/>
            <a:ext cx="3630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761065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Express: $60.48 avg. purchase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628924" y="4260056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Standard: $58.46 avg. purchase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107067"/>
            <a:ext cx="7556421" cy="1866900"/>
          </a:xfrm>
          <a:prstGeom prst="roundRect">
            <a:avLst>
              <a:gd name="adj" fmla="val 7837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5107067"/>
            <a:ext cx="121920" cy="1866900"/>
          </a:xfrm>
          <a:prstGeom prst="roundRect">
            <a:avLst>
              <a:gd name="adj" fmla="val 279070"/>
            </a:avLst>
          </a:prstGeom>
          <a:solidFill>
            <a:srgbClr val="83792E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5364361"/>
            <a:ext cx="4330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8924" y="5854779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Subscribers: 1,053 customers, $62,645 revenue.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628924" y="6353770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Non-Subscribers: 2,847 customers, $170,436 revenue.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99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Insights: Products &amp; Segments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77622"/>
            <a:ext cx="7556421" cy="1685092"/>
          </a:xfrm>
          <a:prstGeom prst="roundRect">
            <a:avLst>
              <a:gd name="adj" fmla="val 32306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112056"/>
            <a:ext cx="40636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0247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Hat (50%), Sneakers (49.66%), Coat (49.07%), Sweater (48.17%), Pants (47.37%).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89527"/>
            <a:ext cx="7556421" cy="2320171"/>
          </a:xfrm>
          <a:prstGeom prst="roundRect">
            <a:avLst>
              <a:gd name="adj" fmla="val 23463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023961"/>
            <a:ext cx="32732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51438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Loyal: 3,116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Returning: 701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224" y="651236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New: 83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074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SQL Insights: Top Products &amp; 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1972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2744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Accessories: Jewelry, Sunglasses, Belt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325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Clothing: Blouse, Pants, Shirt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5747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Footwear: Sandals, Shoes, Sneakers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3798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Outerwear: Jacket, Coat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3391972"/>
            <a:ext cx="2992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97311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Young Adult: $62,143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41531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Middle-Aged: $59,197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85751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Adult: $55,978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56321" y="529971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Senior: $55,763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134" y="393740"/>
            <a:ext cx="3580209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Power BI Dashboard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1134" y="1127522"/>
            <a:ext cx="13628132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Interactive visualizations for key insights.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34" y="1527964"/>
            <a:ext cx="12043612" cy="65623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408</Words>
  <Application>Microsoft Office PowerPoint</Application>
  <PresentationFormat>Custom</PresentationFormat>
  <Paragraphs>95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Brygada 1918</vt:lpstr>
      <vt:lpstr>Arial</vt:lpstr>
      <vt:lpstr>Brygada 1918 Light</vt:lpstr>
      <vt:lpstr>Brygada 1918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Mitchell</cp:lastModifiedBy>
  <cp:revision>2</cp:revision>
  <dcterms:created xsi:type="dcterms:W3CDTF">2025-12-14T11:40:39Z</dcterms:created>
  <dcterms:modified xsi:type="dcterms:W3CDTF">2025-12-14T13:00:08Z</dcterms:modified>
</cp:coreProperties>
</file>